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7"/>
  </p:notesMasterIdLst>
  <p:handoutMasterIdLst>
    <p:handoutMasterId r:id="rId88"/>
  </p:handoutMasterIdLst>
  <p:sldIdLst>
    <p:sldId id="1104" r:id="rId2"/>
    <p:sldId id="946" r:id="rId3"/>
    <p:sldId id="1077" r:id="rId4"/>
    <p:sldId id="1036" r:id="rId5"/>
    <p:sldId id="1084" r:id="rId6"/>
    <p:sldId id="1105" r:id="rId7"/>
    <p:sldId id="1106" r:id="rId8"/>
    <p:sldId id="1107" r:id="rId9"/>
    <p:sldId id="1108" r:id="rId10"/>
    <p:sldId id="1109" r:id="rId11"/>
    <p:sldId id="1111" r:id="rId12"/>
    <p:sldId id="1112" r:id="rId13"/>
    <p:sldId id="1114" r:id="rId14"/>
    <p:sldId id="1113" r:id="rId15"/>
    <p:sldId id="1115" r:id="rId16"/>
    <p:sldId id="1116" r:id="rId17"/>
    <p:sldId id="1117" r:id="rId18"/>
    <p:sldId id="1118" r:id="rId19"/>
    <p:sldId id="1119" r:id="rId20"/>
    <p:sldId id="1120" r:id="rId21"/>
    <p:sldId id="1121" r:id="rId22"/>
    <p:sldId id="1122" r:id="rId23"/>
    <p:sldId id="1123" r:id="rId24"/>
    <p:sldId id="1124" r:id="rId25"/>
    <p:sldId id="1125" r:id="rId26"/>
    <p:sldId id="1126" r:id="rId27"/>
    <p:sldId id="1085" r:id="rId28"/>
    <p:sldId id="1079" r:id="rId29"/>
    <p:sldId id="1080" r:id="rId30"/>
    <p:sldId id="1083" r:id="rId31"/>
    <p:sldId id="1082" r:id="rId32"/>
    <p:sldId id="1081" r:id="rId33"/>
    <p:sldId id="1087" r:id="rId34"/>
    <p:sldId id="1035" r:id="rId35"/>
    <p:sldId id="1088" r:id="rId36"/>
    <p:sldId id="1089" r:id="rId37"/>
    <p:sldId id="1090" r:id="rId38"/>
    <p:sldId id="1092" r:id="rId39"/>
    <p:sldId id="1091" r:id="rId40"/>
    <p:sldId id="1097" r:id="rId41"/>
    <p:sldId id="1098" r:id="rId42"/>
    <p:sldId id="1095" r:id="rId43"/>
    <p:sldId id="1096" r:id="rId44"/>
    <p:sldId id="1099" r:id="rId45"/>
    <p:sldId id="1100" r:id="rId46"/>
    <p:sldId id="1101" r:id="rId47"/>
    <p:sldId id="1102" r:id="rId48"/>
    <p:sldId id="1093" r:id="rId49"/>
    <p:sldId id="1094" r:id="rId50"/>
    <p:sldId id="1037" r:id="rId51"/>
    <p:sldId id="1057" r:id="rId52"/>
    <p:sldId id="1056" r:id="rId53"/>
    <p:sldId id="1047" r:id="rId54"/>
    <p:sldId id="1069" r:id="rId55"/>
    <p:sldId id="1048" r:id="rId56"/>
    <p:sldId id="1058" r:id="rId57"/>
    <p:sldId id="1059" r:id="rId58"/>
    <p:sldId id="1060" r:id="rId59"/>
    <p:sldId id="1039" r:id="rId60"/>
    <p:sldId id="1040" r:id="rId61"/>
    <p:sldId id="1063" r:id="rId62"/>
    <p:sldId id="1041" r:id="rId63"/>
    <p:sldId id="1061" r:id="rId64"/>
    <p:sldId id="1075" r:id="rId65"/>
    <p:sldId id="1062" r:id="rId66"/>
    <p:sldId id="1071" r:id="rId67"/>
    <p:sldId id="1072" r:id="rId68"/>
    <p:sldId id="1073" r:id="rId69"/>
    <p:sldId id="1076" r:id="rId70"/>
    <p:sldId id="1042" r:id="rId71"/>
    <p:sldId id="1043" r:id="rId72"/>
    <p:sldId id="1044" r:id="rId73"/>
    <p:sldId id="1045" r:id="rId74"/>
    <p:sldId id="1046" r:id="rId75"/>
    <p:sldId id="1065" r:id="rId76"/>
    <p:sldId id="1054" r:id="rId77"/>
    <p:sldId id="1066" r:id="rId78"/>
    <p:sldId id="1067" r:id="rId79"/>
    <p:sldId id="1064" r:id="rId80"/>
    <p:sldId id="1068" r:id="rId81"/>
    <p:sldId id="1052" r:id="rId82"/>
    <p:sldId id="1053" r:id="rId83"/>
    <p:sldId id="1070" r:id="rId84"/>
    <p:sldId id="1103" r:id="rId85"/>
    <p:sldId id="835" r:id="rId8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73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presProps" Target="presProps.xml"/><Relationship Id="rId91" Type="http://schemas.openxmlformats.org/officeDocument/2006/relationships/viewProps" Target="viewProps.xml"/><Relationship Id="rId92" Type="http://schemas.openxmlformats.org/officeDocument/2006/relationships/theme" Target="theme/theme1.xml"/><Relationship Id="rId93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notesMaster" Target="notesMasters/notesMaster1.xml"/><Relationship Id="rId88" Type="http://schemas.openxmlformats.org/officeDocument/2006/relationships/handoutMaster" Target="handoutMasters/handoutMaster1.xml"/><Relationship Id="rId89" Type="http://schemas.openxmlformats.org/officeDocument/2006/relationships/printerSettings" Target="printerSettings/printerSettings1.bin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Relationship Id="rId3" Type="http://schemas.openxmlformats.org/officeDocument/2006/relationships/image" Target="../media/image23.em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emf"/><Relationship Id="rId5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5" Type="http://schemas.openxmlformats.org/officeDocument/2006/relationships/image" Target="../media/image43.emf"/><Relationship Id="rId6" Type="http://schemas.openxmlformats.org/officeDocument/2006/relationships/image" Target="../media/image4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gi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4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emf"/><Relationship Id="rId3" Type="http://schemas.openxmlformats.org/officeDocument/2006/relationships/image" Target="../media/image47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4" Type="http://schemas.openxmlformats.org/officeDocument/2006/relationships/image" Target="../media/image51.emf"/><Relationship Id="rId5" Type="http://schemas.openxmlformats.org/officeDocument/2006/relationships/image" Target="../media/image52.emf"/><Relationship Id="rId6" Type="http://schemas.openxmlformats.org/officeDocument/2006/relationships/image" Target="../media/image53.emf"/><Relationship Id="rId7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4" Type="http://schemas.openxmlformats.org/officeDocument/2006/relationships/image" Target="../media/image57.emf"/><Relationship Id="rId5" Type="http://schemas.openxmlformats.org/officeDocument/2006/relationships/image" Target="../media/image58.emf"/><Relationship Id="rId6" Type="http://schemas.openxmlformats.org/officeDocument/2006/relationships/image" Target="../media/image5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emf"/><Relationship Id="rId3" Type="http://schemas.openxmlformats.org/officeDocument/2006/relationships/image" Target="../media/image61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eg"/><Relationship Id="rId3" Type="http://schemas.openxmlformats.org/officeDocument/2006/relationships/image" Target="../media/image62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0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4" Type="http://schemas.openxmlformats.org/officeDocument/2006/relationships/image" Target="../media/image54.emf"/><Relationship Id="rId5" Type="http://schemas.openxmlformats.org/officeDocument/2006/relationships/image" Target="../media/image71.emf"/><Relationship Id="rId6" Type="http://schemas.openxmlformats.org/officeDocument/2006/relationships/image" Target="../media/image72.emf"/><Relationship Id="rId7" Type="http://schemas.openxmlformats.org/officeDocument/2006/relationships/image" Target="../media/image7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4" Type="http://schemas.openxmlformats.org/officeDocument/2006/relationships/image" Target="../media/image7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e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4" Type="http://schemas.openxmlformats.org/officeDocument/2006/relationships/image" Target="../media/image54.emf"/><Relationship Id="rId5" Type="http://schemas.openxmlformats.org/officeDocument/2006/relationships/image" Target="../media/image79.emf"/><Relationship Id="rId6" Type="http://schemas.openxmlformats.org/officeDocument/2006/relationships/image" Target="../media/image8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7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4" Type="http://schemas.openxmlformats.org/officeDocument/2006/relationships/image" Target="../media/image82.emf"/><Relationship Id="rId5" Type="http://schemas.openxmlformats.org/officeDocument/2006/relationships/image" Target="../media/image83.emf"/><Relationship Id="rId6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0.emf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8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5.jpe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Relationship Id="rId3" Type="http://schemas.openxmlformats.org/officeDocument/2006/relationships/image" Target="../media/image86.emf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7.jpe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8.emf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9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0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5.emf"/><Relationship Id="rId5" Type="http://schemas.openxmlformats.org/officeDocument/2006/relationships/image" Target="../media/image16.emf"/><Relationship Id="rId6" Type="http://schemas.openxmlformats.org/officeDocument/2006/relationships/image" Target="../media/image1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March 9,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6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: MapReduce – Data Mining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99198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Hamming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bit vectors</a:t>
            </a:r>
          </a:p>
          <a:p>
            <a:r>
              <a:rPr lang="en-US" dirty="0" smtClean="0"/>
              <a:t>Hamming distance: number of elements which differ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6131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Unigrams (i.e., words)</a:t>
            </a:r>
          </a:p>
          <a:p>
            <a:r>
              <a:rPr lang="en-US" dirty="0" smtClean="0"/>
              <a:t>Shingles =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pPr lvl="1"/>
            <a:r>
              <a:rPr lang="en-US" dirty="0" smtClean="0"/>
              <a:t>At the word level</a:t>
            </a:r>
          </a:p>
          <a:p>
            <a:pPr lvl="1"/>
            <a:r>
              <a:rPr lang="en-US" dirty="0" smtClean="0"/>
              <a:t>At the character level</a:t>
            </a:r>
          </a:p>
          <a:p>
            <a:r>
              <a:rPr lang="en-US" dirty="0" smtClean="0"/>
              <a:t>Feature weights</a:t>
            </a:r>
          </a:p>
          <a:p>
            <a:pPr lvl="1"/>
            <a:r>
              <a:rPr lang="en-US" dirty="0" err="1" smtClean="0"/>
              <a:t>boolean</a:t>
            </a:r>
            <a:endParaRPr lang="en-US" dirty="0" smtClean="0"/>
          </a:p>
          <a:p>
            <a:pPr lvl="1"/>
            <a:r>
              <a:rPr lang="en-US" dirty="0" err="1" smtClean="0"/>
              <a:t>tf.idf</a:t>
            </a:r>
            <a:endParaRPr lang="en-US" dirty="0" smtClean="0"/>
          </a:p>
          <a:p>
            <a:pPr lvl="1"/>
            <a:r>
              <a:rPr lang="en-US" dirty="0" smtClean="0"/>
              <a:t>BM25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043253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Representations: Beyond 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recommender systems:</a:t>
            </a:r>
          </a:p>
          <a:p>
            <a:pPr lvl="1"/>
            <a:r>
              <a:rPr lang="en-US" dirty="0" smtClean="0"/>
              <a:t>Items as features for users</a:t>
            </a:r>
          </a:p>
          <a:p>
            <a:pPr lvl="1"/>
            <a:r>
              <a:rPr lang="en-US" dirty="0" smtClean="0"/>
              <a:t>Users as features for items</a:t>
            </a:r>
          </a:p>
          <a:p>
            <a:r>
              <a:rPr lang="en-US" dirty="0" smtClean="0"/>
              <a:t>For graphs:</a:t>
            </a:r>
          </a:p>
          <a:p>
            <a:pPr lvl="1"/>
            <a:r>
              <a:rPr lang="en-US" dirty="0" smtClean="0"/>
              <a:t>Adjacency lists as features for vertices</a:t>
            </a:r>
          </a:p>
          <a:p>
            <a:r>
              <a:rPr lang="en-US" dirty="0" smtClean="0"/>
              <a:t>With log data:</a:t>
            </a:r>
          </a:p>
          <a:p>
            <a:pPr lvl="1"/>
            <a:r>
              <a:rPr lang="en-US" dirty="0" smtClean="0"/>
              <a:t>Behaviors (clicks) as features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713768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ucke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2159" y="0"/>
            <a:ext cx="10251959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3581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FFFFFF"/>
                </a:solidFill>
              </a:rPr>
              <a:t>Source: </a:t>
            </a:r>
            <a:r>
              <a:rPr lang="en-US" sz="1000" b="0" dirty="0" err="1" smtClean="0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rheinitz</a:t>
            </a:r>
            <a:r>
              <a:rPr lang="en-US" sz="1000" b="0" dirty="0">
                <a:solidFill>
                  <a:srgbClr val="FFFFFF"/>
                </a:solidFill>
              </a:rPr>
              <a:t>/6158837748/</a:t>
            </a:r>
          </a:p>
        </p:txBody>
      </p:sp>
    </p:spTree>
    <p:extLst>
      <p:ext uri="{BB962C8B-B14F-4D97-AF65-F5344CB8AC3E}">
        <p14:creationId xmlns:p14="http://schemas.microsoft.com/office/powerpoint/2010/main" val="1576561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Near-Duplicate Detection of Webpages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source of the problem?</a:t>
            </a:r>
          </a:p>
          <a:p>
            <a:pPr lvl="1"/>
            <a:r>
              <a:rPr lang="en-US" dirty="0" smtClean="0"/>
              <a:t>Mirror pages (legit)</a:t>
            </a:r>
          </a:p>
          <a:p>
            <a:pPr lvl="1"/>
            <a:r>
              <a:rPr lang="en-US" dirty="0" smtClean="0"/>
              <a:t>Spam farms (non-legit)</a:t>
            </a:r>
          </a:p>
          <a:p>
            <a:pPr lvl="1"/>
            <a:r>
              <a:rPr lang="en-US" dirty="0" smtClean="0"/>
              <a:t>Additional complications (e.g., </a:t>
            </a:r>
            <a:r>
              <a:rPr lang="en-US" dirty="0" err="1" smtClean="0"/>
              <a:t>nav</a:t>
            </a:r>
            <a:r>
              <a:rPr lang="en-US" dirty="0" smtClean="0"/>
              <a:t> bars)</a:t>
            </a:r>
          </a:p>
          <a:p>
            <a:r>
              <a:rPr lang="en-US" dirty="0" smtClean="0"/>
              <a:t>Naïve algorithm:</a:t>
            </a:r>
          </a:p>
          <a:p>
            <a:pPr lvl="1"/>
            <a:r>
              <a:rPr lang="en-US" dirty="0" smtClean="0"/>
              <a:t>Compute cryptographic hash for webpage (e.g., MD5)</a:t>
            </a:r>
          </a:p>
          <a:p>
            <a:pPr lvl="1"/>
            <a:r>
              <a:rPr lang="en-US" dirty="0" smtClean="0"/>
              <a:t>Insert hash values into a big hash table</a:t>
            </a:r>
          </a:p>
          <a:p>
            <a:pPr lvl="1"/>
            <a:r>
              <a:rPr lang="en-US" dirty="0" smtClean="0"/>
              <a:t>Compute hash for new webpage: collision implies duplicate </a:t>
            </a:r>
          </a:p>
          <a:p>
            <a:r>
              <a:rPr lang="en-US" dirty="0" smtClean="0"/>
              <a:t>What</a:t>
            </a:r>
            <a:r>
              <a:rPr lang="fr-FR" dirty="0" smtClean="0"/>
              <a:t>’</a:t>
            </a:r>
            <a:r>
              <a:rPr lang="en-US" dirty="0" smtClean="0"/>
              <a:t>s the issue?</a:t>
            </a:r>
          </a:p>
          <a:p>
            <a:r>
              <a:rPr lang="en-US" dirty="0" smtClean="0"/>
              <a:t>Intuition:</a:t>
            </a:r>
          </a:p>
          <a:p>
            <a:pPr lvl="1"/>
            <a:r>
              <a:rPr lang="en-US" dirty="0"/>
              <a:t>Hash function needs to be tolerant of minor differences</a:t>
            </a:r>
          </a:p>
          <a:p>
            <a:pPr lvl="1"/>
            <a:r>
              <a:rPr lang="en-US" dirty="0" smtClean="0"/>
              <a:t>High similarity implies higher probability of hash collision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69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Seminal algorithm for near-duplicate detection of webpages</a:t>
            </a:r>
          </a:p>
          <a:p>
            <a:pPr lvl="1"/>
            <a:r>
              <a:rPr lang="en-US" dirty="0" smtClean="0"/>
              <a:t>Used by AltaVista</a:t>
            </a:r>
          </a:p>
          <a:p>
            <a:pPr lvl="1"/>
            <a:r>
              <a:rPr lang="en-US" dirty="0" smtClean="0"/>
              <a:t>For details see </a:t>
            </a:r>
            <a:r>
              <a:rPr lang="en-US" dirty="0" err="1"/>
              <a:t>Broder</a:t>
            </a:r>
            <a:r>
              <a:rPr lang="en-US" dirty="0"/>
              <a:t> et al. </a:t>
            </a:r>
            <a:r>
              <a:rPr lang="en-US" dirty="0" smtClean="0"/>
              <a:t>(1997)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/>
              <a:t>Documents (HTML pages) represented by shingles (</a:t>
            </a:r>
            <a:r>
              <a:rPr lang="en-US" i="1" dirty="0"/>
              <a:t>n</a:t>
            </a:r>
            <a:r>
              <a:rPr lang="en-US" dirty="0"/>
              <a:t>-grams)</a:t>
            </a:r>
          </a:p>
          <a:p>
            <a:pPr lvl="1"/>
            <a:r>
              <a:rPr lang="en-US" dirty="0" err="1" smtClean="0"/>
              <a:t>Jaccard</a:t>
            </a:r>
            <a:r>
              <a:rPr lang="en-US" dirty="0" smtClean="0"/>
              <a:t> similarity: dups are pairs with high similarity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229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Sets:</a:t>
            </a:r>
          </a:p>
          <a:p>
            <a:pPr lvl="1"/>
            <a:r>
              <a:rPr lang="en-US" dirty="0" smtClean="0"/>
              <a:t>A = {</a:t>
            </a:r>
            <a:r>
              <a:rPr lang="en-US" i="1" dirty="0" smtClean="0"/>
              <a:t>e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 smtClean="0"/>
          </a:p>
          <a:p>
            <a:pPr lvl="1"/>
            <a:r>
              <a:rPr lang="en-US" dirty="0" smtClean="0"/>
              <a:t>B </a:t>
            </a:r>
            <a:r>
              <a:rPr lang="en-US" dirty="0"/>
              <a:t>= {</a:t>
            </a:r>
            <a:r>
              <a:rPr lang="en-US" i="1" dirty="0" smtClean="0"/>
              <a:t>e</a:t>
            </a:r>
            <a:r>
              <a:rPr lang="en-US" i="1" baseline="-25000" dirty="0" smtClean="0"/>
              <a:t>3</a:t>
            </a:r>
            <a:r>
              <a:rPr lang="en-US" dirty="0" smtClean="0"/>
              <a:t>, </a:t>
            </a:r>
            <a:r>
              <a:rPr lang="en-US" i="1" dirty="0" smtClean="0"/>
              <a:t>e</a:t>
            </a:r>
            <a:r>
              <a:rPr lang="en-US" i="1" baseline="-25000" dirty="0" smtClean="0"/>
              <a:t>5</a:t>
            </a:r>
            <a:r>
              <a:rPr lang="en-US" dirty="0" smtClean="0"/>
              <a:t>,</a:t>
            </a:r>
            <a:r>
              <a:rPr lang="en-US" i="1" dirty="0" smtClean="0"/>
              <a:t> e</a:t>
            </a:r>
            <a:r>
              <a:rPr lang="en-US" i="1" baseline="-25000" dirty="0" smtClean="0"/>
              <a:t>7</a:t>
            </a:r>
            <a:r>
              <a:rPr lang="en-US" dirty="0" smtClean="0"/>
              <a:t>}</a:t>
            </a:r>
            <a:endParaRPr lang="en-US" i="1" baseline="-25000" dirty="0"/>
          </a:p>
          <a:p>
            <a:r>
              <a:rPr lang="en-US" dirty="0" smtClean="0"/>
              <a:t>Can </a:t>
            </a:r>
            <a:r>
              <a:rPr lang="en-US" dirty="0"/>
              <a:t>be equivalently expressed as </a:t>
            </a:r>
            <a:r>
              <a:rPr lang="en-US" dirty="0" smtClean="0"/>
              <a:t>matrices: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6330680"/>
              </p:ext>
            </p:extLst>
          </p:nvPr>
        </p:nvGraphicFramePr>
        <p:xfrm>
          <a:off x="1828800" y="312420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91746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Preliminaries: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280716" y="274320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3019" y="2362200"/>
            <a:ext cx="5748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Let: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80716" y="3105090"/>
            <a:ext cx="45584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both elements are 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80716" y="3486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01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A=0, B=1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280716" y="3867090"/>
            <a:ext cx="34170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10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 = # rows where A=1, B=0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aphicFrame>
        <p:nvGraphicFramePr>
          <p:cNvPr id="12" name="Table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7355134"/>
              </p:ext>
            </p:extLst>
          </p:nvPr>
        </p:nvGraphicFramePr>
        <p:xfrm>
          <a:off x="762000" y="1630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5257800"/>
            <a:ext cx="460248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900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</a:t>
            </a:r>
            <a:r>
              <a:rPr lang="en-US" dirty="0" err="1" smtClean="0"/>
              <a:t>minhash</a:t>
            </a:r>
            <a:endParaRPr lang="en-US" dirty="0" smtClean="0"/>
          </a:p>
          <a:p>
            <a:pPr lvl="1"/>
            <a:r>
              <a:rPr lang="en-US" dirty="0" smtClean="0"/>
              <a:t>Start with the matrix representation of the set</a:t>
            </a:r>
          </a:p>
          <a:p>
            <a:pPr lvl="1"/>
            <a:r>
              <a:rPr lang="en-US" dirty="0" smtClean="0"/>
              <a:t>Randomly permute the rows of the matrix</a:t>
            </a:r>
          </a:p>
          <a:p>
            <a:pPr lvl="1"/>
            <a:r>
              <a:rPr lang="en-US" dirty="0" err="1" smtClean="0"/>
              <a:t>minhash</a:t>
            </a:r>
            <a:r>
              <a:rPr lang="en-US" dirty="0" smtClean="0"/>
              <a:t> is the first row with a “one”</a:t>
            </a:r>
          </a:p>
          <a:p>
            <a:r>
              <a:rPr lang="en-US" dirty="0" smtClean="0"/>
              <a:t>Example: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0366376"/>
              </p:ext>
            </p:extLst>
          </p:nvPr>
        </p:nvGraphicFramePr>
        <p:xfrm>
          <a:off x="10668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5625399"/>
              </p:ext>
            </p:extLst>
          </p:nvPr>
        </p:nvGraphicFramePr>
        <p:xfrm>
          <a:off x="4953000" y="32308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5683681" y="2743200"/>
            <a:ext cx="11597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h(A)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781800" y="2743200"/>
            <a:ext cx="11330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defTabSz="914259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h(B) =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r>
              <a:rPr lang="en-US" sz="2000" b="0" i="1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5</a:t>
            </a:r>
            <a:endParaRPr lang="en-US" sz="2000" b="0" i="1" baseline="-250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772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Minhash</a:t>
            </a:r>
            <a:r>
              <a:rPr lang="en-US" dirty="0" smtClean="0"/>
              <a:t> and </a:t>
            </a:r>
            <a:r>
              <a:rPr lang="en-US" dirty="0" err="1" smtClean="0"/>
              <a:t>Jaccard</a:t>
            </a:r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94286088"/>
              </p:ext>
            </p:extLst>
          </p:nvPr>
        </p:nvGraphicFramePr>
        <p:xfrm>
          <a:off x="2286000" y="1249680"/>
          <a:ext cx="3276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92200"/>
                <a:gridCol w="1092200"/>
                <a:gridCol w="1092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Element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A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B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7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e</a:t>
                      </a:r>
                      <a:r>
                        <a:rPr lang="en-US" sz="2000" i="1" baseline="-25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0</a:t>
                      </a:r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1240" y="4881880"/>
            <a:ext cx="4175760" cy="375920"/>
          </a:xfrm>
          <a:prstGeom prst="rect">
            <a:avLst/>
          </a:prstGeom>
        </p:spPr>
      </p:pic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24245904"/>
              </p:ext>
            </p:extLst>
          </p:nvPr>
        </p:nvGraphicFramePr>
        <p:xfrm>
          <a:off x="5867400" y="1249680"/>
          <a:ext cx="609600" cy="3169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09600"/>
              </a:tblGrid>
              <a:tr h="370840">
                <a:tc>
                  <a:txBody>
                    <a:bodyPr/>
                    <a:lstStyle/>
                    <a:p>
                      <a:endParaRPr lang="en-US" sz="2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11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00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000" b="0" i="1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M</a:t>
                      </a:r>
                      <a:r>
                        <a:rPr lang="en-US" sz="2000" b="0" i="1" baseline="-25000" dirty="0" smtClean="0">
                          <a:solidFill>
                            <a:srgbClr val="000000"/>
                          </a:solidFill>
                          <a:latin typeface="Gill Sans"/>
                          <a:cs typeface="Gill Sans"/>
                        </a:rPr>
                        <a:t>10</a:t>
                      </a:r>
                      <a:endParaRPr lang="en-US" sz="2000" i="1" baseline="-250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2100" y="5410200"/>
            <a:ext cx="2171700" cy="609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5410200"/>
            <a:ext cx="21717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752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 Permute or Not to Permute?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Permutations are expensive</a:t>
            </a:r>
          </a:p>
          <a:p>
            <a:r>
              <a:rPr lang="en-US" dirty="0" smtClean="0"/>
              <a:t>Interpret the hash value as the permutation</a:t>
            </a:r>
          </a:p>
          <a:p>
            <a:r>
              <a:rPr lang="en-US" dirty="0" smtClean="0"/>
              <a:t>Only need to keep track of the minimum hash value</a:t>
            </a:r>
          </a:p>
          <a:p>
            <a:pPr lvl="1"/>
            <a:r>
              <a:rPr lang="en-US" dirty="0" smtClean="0"/>
              <a:t>Can keep track of multiple </a:t>
            </a:r>
            <a:r>
              <a:rPr lang="en-US" dirty="0" err="1" smtClean="0"/>
              <a:t>minhash</a:t>
            </a:r>
            <a:r>
              <a:rPr lang="en-US" dirty="0" smtClean="0"/>
              <a:t> values at once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57742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Extracting Similar Pairs (LSH)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know:</a:t>
            </a:r>
          </a:p>
          <a:p>
            <a:r>
              <a:rPr lang="en-US" dirty="0" smtClean="0"/>
              <a:t>Task: discover all pairs with similarity greater than </a:t>
            </a:r>
            <a:r>
              <a:rPr lang="en-US" i="1" dirty="0" smtClean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 smtClean="0"/>
              <a:t> </a:t>
            </a:r>
          </a:p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For each object, compute its </a:t>
            </a:r>
            <a:r>
              <a:rPr lang="en-US" dirty="0" err="1" smtClean="0"/>
              <a:t>minhash</a:t>
            </a:r>
            <a:r>
              <a:rPr lang="en-US" dirty="0" smtClean="0"/>
              <a:t> value</a:t>
            </a:r>
          </a:p>
          <a:p>
            <a:pPr lvl="1"/>
            <a:r>
              <a:rPr lang="en-US" dirty="0" smtClean="0"/>
              <a:t>Group objects by their hash values</a:t>
            </a:r>
          </a:p>
          <a:p>
            <a:pPr lvl="1"/>
            <a:r>
              <a:rPr lang="en-US" dirty="0" smtClean="0"/>
              <a:t>Output all pairs within each group</a:t>
            </a:r>
          </a:p>
          <a:p>
            <a:r>
              <a:rPr lang="en-US" dirty="0" smtClean="0"/>
              <a:t>Analysis:</a:t>
            </a:r>
          </a:p>
          <a:p>
            <a:pPr lvl="1"/>
            <a:r>
              <a:rPr lang="en-US" dirty="0" smtClean="0"/>
              <a:t>Probability we will discovered all pairs is </a:t>
            </a:r>
            <a:r>
              <a:rPr lang="en-US" i="1" dirty="0" smtClean="0"/>
              <a:t>s</a:t>
            </a:r>
          </a:p>
          <a:p>
            <a:pPr lvl="1"/>
            <a:r>
              <a:rPr lang="en-US" dirty="0" smtClean="0"/>
              <a:t>Probability that any pair is invalid is (1 – </a:t>
            </a:r>
            <a:r>
              <a:rPr lang="en-US" i="1" dirty="0" smtClean="0"/>
              <a:t>s</a:t>
            </a:r>
            <a:r>
              <a:rPr lang="en-US" dirty="0" smtClean="0"/>
              <a:t>)</a:t>
            </a:r>
          </a:p>
          <a:p>
            <a:r>
              <a:rPr lang="en-US" dirty="0" smtClean="0"/>
              <a:t>What’s the fundamental issue?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2200" y="1219200"/>
            <a:ext cx="31318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5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dirty="0" smtClean="0"/>
              <a:t>two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smtClean="0"/>
              <a:t>s</a:t>
            </a:r>
            <a:r>
              <a:rPr lang="en-US" baseline="30000" dirty="0" smtClean="0"/>
              <a:t>2</a:t>
            </a:r>
            <a:endParaRPr lang="en-US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baseline="30000" dirty="0" smtClean="0"/>
              <a:t>2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9515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and concatenate together into a signature</a:t>
            </a:r>
            <a:endParaRPr lang="en-US" dirty="0"/>
          </a:p>
          <a:p>
            <a:pPr lvl="1"/>
            <a:r>
              <a:rPr lang="en-US" dirty="0"/>
              <a:t>Group 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1"/>
            <a:r>
              <a:rPr lang="en-US" dirty="0"/>
              <a:t>Output all pairs within each group</a:t>
            </a:r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discovered all pairs is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endParaRPr lang="en-US" i="1" baseline="30000" dirty="0"/>
          </a:p>
          <a:p>
            <a:pPr lvl="1"/>
            <a:r>
              <a:rPr lang="en-US" dirty="0"/>
              <a:t>Probability that any pair is invalid is (1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  <a:p>
            <a:r>
              <a:rPr lang="en-US" dirty="0" smtClean="0"/>
              <a:t>What’s the issue now?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7946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n </a:t>
            </a:r>
            <a:r>
              <a:rPr lang="en-US" dirty="0" smtClean="0"/>
              <a:t>different</a:t>
            </a:r>
            <a:r>
              <a:rPr lang="en-US" i="1" dirty="0" smtClean="0"/>
              <a:t> 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Signatures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Task: discover all pairs with similarity greater than </a:t>
            </a:r>
            <a:r>
              <a:rPr lang="en-US" i="1" dirty="0">
                <a:latin typeface="ＭＳ ゴシック"/>
                <a:ea typeface="ＭＳ ゴシック"/>
                <a:cs typeface="ＭＳ ゴシック"/>
              </a:rPr>
              <a:t>s</a:t>
            </a:r>
            <a:r>
              <a:rPr lang="en-US" dirty="0"/>
              <a:t> </a:t>
            </a:r>
          </a:p>
          <a:p>
            <a:r>
              <a:rPr lang="en-US" dirty="0" smtClean="0"/>
              <a:t>Algorithm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For each object, compute </a:t>
            </a:r>
            <a:r>
              <a:rPr lang="en-US" i="1" dirty="0" smtClean="0"/>
              <a:t>n</a:t>
            </a:r>
            <a:r>
              <a:rPr lang="en-US" dirty="0" smtClean="0"/>
              <a:t> sets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For each set, concatenate </a:t>
            </a:r>
            <a:r>
              <a:rPr lang="en-US" i="1" dirty="0" smtClean="0"/>
              <a:t>k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 together</a:t>
            </a:r>
            <a:endParaRPr lang="en-US" dirty="0"/>
          </a:p>
          <a:p>
            <a:pPr lvl="1"/>
            <a:r>
              <a:rPr lang="en-US" dirty="0" smtClean="0"/>
              <a:t>Within each set:</a:t>
            </a:r>
          </a:p>
          <a:p>
            <a:pPr lvl="2"/>
            <a:r>
              <a:rPr lang="en-US" dirty="0" smtClean="0"/>
              <a:t>Group </a:t>
            </a:r>
            <a:r>
              <a:rPr lang="en-US" dirty="0"/>
              <a:t>objects by their </a:t>
            </a:r>
            <a:r>
              <a:rPr lang="en-US" dirty="0" smtClean="0"/>
              <a:t>signatures</a:t>
            </a:r>
            <a:endParaRPr lang="en-US" dirty="0"/>
          </a:p>
          <a:p>
            <a:pPr lvl="2"/>
            <a:r>
              <a:rPr lang="en-US" dirty="0"/>
              <a:t>Output all pairs within each </a:t>
            </a:r>
            <a:r>
              <a:rPr lang="en-US" dirty="0" smtClean="0"/>
              <a:t>group</a:t>
            </a:r>
          </a:p>
          <a:p>
            <a:pPr lvl="1"/>
            <a:r>
              <a:rPr lang="en-US" dirty="0" smtClean="0"/>
              <a:t>De-dup pairs</a:t>
            </a:r>
            <a:endParaRPr lang="en-US" dirty="0"/>
          </a:p>
          <a:p>
            <a:r>
              <a:rPr lang="en-US" dirty="0"/>
              <a:t>Analysis:</a:t>
            </a:r>
          </a:p>
          <a:p>
            <a:pPr lvl="1"/>
            <a:r>
              <a:rPr lang="en-US" dirty="0"/>
              <a:t>Probability we will </a:t>
            </a:r>
            <a:r>
              <a:rPr lang="en-US" dirty="0" smtClean="0"/>
              <a:t>miss a pair is (1 </a:t>
            </a:r>
            <a:r>
              <a:rPr lang="en-US" dirty="0"/>
              <a:t>–</a:t>
            </a:r>
            <a:r>
              <a:rPr lang="en-US" dirty="0" smtClean="0"/>
              <a:t> </a:t>
            </a:r>
            <a:r>
              <a:rPr lang="en-US" i="1" dirty="0" err="1" smtClean="0"/>
              <a:t>s</a:t>
            </a:r>
            <a:r>
              <a:rPr lang="en-US" i="1" baseline="30000" dirty="0" err="1" smtClean="0"/>
              <a:t>k</a:t>
            </a:r>
            <a:r>
              <a:rPr lang="en-US" baseline="30000" dirty="0" smtClean="0"/>
              <a:t> </a:t>
            </a:r>
            <a:r>
              <a:rPr lang="en-US" dirty="0" smtClean="0"/>
              <a:t>)</a:t>
            </a:r>
            <a:r>
              <a:rPr lang="en-US" i="1" baseline="30000" dirty="0" smtClean="0"/>
              <a:t>n</a:t>
            </a:r>
            <a:endParaRPr lang="en-US" i="1" baseline="30000" dirty="0"/>
          </a:p>
          <a:p>
            <a:pPr lvl="1"/>
            <a:r>
              <a:rPr lang="en-US" dirty="0" smtClean="0"/>
              <a:t>Probability </a:t>
            </a:r>
            <a:r>
              <a:rPr lang="en-US" dirty="0"/>
              <a:t>that any pair is invalid is </a:t>
            </a:r>
            <a:r>
              <a:rPr lang="en-US" i="1" dirty="0" smtClean="0"/>
              <a:t>n</a:t>
            </a:r>
            <a:r>
              <a:rPr lang="en-US" dirty="0" smtClean="0"/>
              <a:t>(</a:t>
            </a:r>
            <a:r>
              <a:rPr lang="en-US" dirty="0"/>
              <a:t>1 – </a:t>
            </a:r>
            <a:r>
              <a:rPr lang="en-US" i="1" dirty="0"/>
              <a:t>s</a:t>
            </a:r>
            <a:r>
              <a:rPr lang="en-US" dirty="0" smtClean="0"/>
              <a:t>)</a:t>
            </a:r>
            <a:r>
              <a:rPr lang="en-US" i="1" baseline="30000" dirty="0" smtClean="0"/>
              <a:t>k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30534647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some cases, checking all candidate pairs may be possible</a:t>
            </a:r>
          </a:p>
          <a:p>
            <a:pPr lvl="1"/>
            <a:r>
              <a:rPr lang="en-US" dirty="0" smtClean="0"/>
              <a:t>Time cost is small relative to everything else</a:t>
            </a:r>
          </a:p>
          <a:p>
            <a:pPr lvl="1"/>
            <a:r>
              <a:rPr lang="en-US" dirty="0" smtClean="0"/>
              <a:t>Easy method to discard false positives</a:t>
            </a:r>
          </a:p>
          <a:p>
            <a:r>
              <a:rPr lang="en-US" dirty="0" smtClean="0"/>
              <a:t>Most common practical implementation:</a:t>
            </a:r>
          </a:p>
          <a:p>
            <a:pPr lvl="1"/>
            <a:r>
              <a:rPr lang="en-US" dirty="0" smtClean="0"/>
              <a:t>Generate </a:t>
            </a:r>
            <a:r>
              <a:rPr lang="en-US" i="1" dirty="0" smtClean="0"/>
              <a:t>M</a:t>
            </a:r>
            <a:r>
              <a:rPr lang="en-US" dirty="0" smtClean="0"/>
              <a:t> </a:t>
            </a:r>
            <a:r>
              <a:rPr lang="en-US" dirty="0" err="1" smtClean="0"/>
              <a:t>minhash</a:t>
            </a:r>
            <a:r>
              <a:rPr lang="en-US" dirty="0" smtClean="0"/>
              <a:t> values, randomly select </a:t>
            </a:r>
            <a:r>
              <a:rPr lang="en-US" i="1" dirty="0" smtClean="0"/>
              <a:t>k</a:t>
            </a:r>
            <a:r>
              <a:rPr lang="en-US" dirty="0" smtClean="0"/>
              <a:t> of them </a:t>
            </a:r>
            <a:r>
              <a:rPr lang="en-US" i="1" dirty="0" smtClean="0"/>
              <a:t>n</a:t>
            </a:r>
            <a:r>
              <a:rPr lang="en-US" dirty="0" smtClean="0"/>
              <a:t> times</a:t>
            </a:r>
          </a:p>
          <a:p>
            <a:pPr lvl="1"/>
            <a:r>
              <a:rPr lang="en-US" dirty="0" smtClean="0"/>
              <a:t>Reduces amount of hash computations needed</a:t>
            </a:r>
          </a:p>
          <a:p>
            <a:r>
              <a:rPr lang="en-US" dirty="0" smtClean="0"/>
              <a:t>Determining “authoritative” version is non-trivial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3534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over objects:</a:t>
            </a:r>
          </a:p>
          <a:p>
            <a:pPr lvl="1"/>
            <a:r>
              <a:rPr lang="en-US" dirty="0"/>
              <a:t>Generate </a:t>
            </a:r>
            <a:r>
              <a:rPr lang="en-US" i="1" dirty="0"/>
              <a:t>M</a:t>
            </a:r>
            <a:r>
              <a:rPr lang="en-US" dirty="0"/>
              <a:t> </a:t>
            </a:r>
            <a:r>
              <a:rPr lang="en-US" dirty="0" err="1"/>
              <a:t>minhash</a:t>
            </a:r>
            <a:r>
              <a:rPr lang="en-US" dirty="0"/>
              <a:t> values, randomly select </a:t>
            </a:r>
            <a:r>
              <a:rPr lang="en-US" i="1" dirty="0"/>
              <a:t>k</a:t>
            </a:r>
            <a:r>
              <a:rPr lang="en-US" dirty="0"/>
              <a:t> of them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 smtClean="0"/>
              <a:t>times</a:t>
            </a:r>
          </a:p>
          <a:p>
            <a:pPr lvl="1"/>
            <a:r>
              <a:rPr lang="en-US" dirty="0" smtClean="0"/>
              <a:t>Each draw yields a signature:</a:t>
            </a:r>
            <a:r>
              <a:rPr lang="en-US" dirty="0"/>
              <a:t> </a:t>
            </a:r>
            <a:r>
              <a:rPr lang="en-US" dirty="0" smtClean="0"/>
              <a:t>emit as intermediate key, value is object id</a:t>
            </a:r>
          </a:p>
          <a:p>
            <a:r>
              <a:rPr lang="en-US" dirty="0" smtClean="0"/>
              <a:t>Shuffle/sort:</a:t>
            </a:r>
          </a:p>
          <a:p>
            <a:r>
              <a:rPr lang="en-US" dirty="0" smtClean="0"/>
              <a:t>Reduce:</a:t>
            </a:r>
          </a:p>
          <a:p>
            <a:pPr lvl="1"/>
            <a:r>
              <a:rPr lang="en-US" dirty="0" smtClean="0"/>
              <a:t>Receive all object ids with same signature, emit clusters</a:t>
            </a:r>
          </a:p>
          <a:p>
            <a:r>
              <a:rPr lang="en-US" dirty="0" smtClean="0"/>
              <a:t>Second pass to de-dup and group clusters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4844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Clustering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r>
              <a:rPr lang="en-US" dirty="0" smtClean="0"/>
              <a:t>Gaussian Mixture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1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17530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with each document in its own cluster</a:t>
            </a:r>
          </a:p>
          <a:p>
            <a:r>
              <a:rPr lang="en-US" dirty="0"/>
              <a:t>Until there is only one cluster: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/>
              <a:t>two clusters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that are most similar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with a single cluster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</a:t>
            </a:r>
            <a:r>
              <a:rPr lang="en-US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The history of </a:t>
            </a:r>
            <a:r>
              <a:rPr lang="en-US" dirty="0" smtClean="0"/>
              <a:t>merges </a:t>
            </a:r>
            <a:r>
              <a:rPr lang="en-US" dirty="0"/>
              <a:t>forms the </a:t>
            </a:r>
            <a:r>
              <a:rPr lang="en-US" dirty="0" smtClean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 in Action</a:t>
            </a:r>
            <a:endParaRPr lang="en-US" dirty="0"/>
          </a:p>
        </p:txBody>
      </p:sp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two clusters do we merge?</a:t>
            </a:r>
          </a:p>
          <a:p>
            <a:r>
              <a:rPr lang="en-US" dirty="0" smtClean="0"/>
              <a:t>What’s </a:t>
            </a:r>
            <a:r>
              <a:rPr lang="en-US" dirty="0"/>
              <a:t>the similarity between two clusters?</a:t>
            </a:r>
          </a:p>
          <a:p>
            <a:pPr lvl="1"/>
            <a:r>
              <a:rPr lang="en-US" dirty="0"/>
              <a:t>Single Link: similarity of two most similar members</a:t>
            </a:r>
          </a:p>
          <a:p>
            <a:pPr lvl="1"/>
            <a:r>
              <a:rPr lang="en-US" dirty="0"/>
              <a:t>Complete Link: similarity of two least similar members</a:t>
            </a:r>
          </a:p>
          <a:p>
            <a:pPr lvl="1"/>
            <a:r>
              <a:rPr lang="en-US" dirty="0"/>
              <a:t>Group Average: average similarity between </a:t>
            </a:r>
            <a:r>
              <a:rPr lang="en-US" dirty="0" smtClean="0"/>
              <a:t>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Functions</a:t>
            </a:r>
            <a:endParaRPr lang="en-US" dirty="0"/>
          </a:p>
        </p:txBody>
      </p:sp>
      <p:sp>
        <p:nvSpPr>
          <p:cNvPr id="175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link:</a:t>
            </a:r>
          </a:p>
          <a:p>
            <a:pPr lvl="1"/>
            <a:r>
              <a:rPr lang="en-US" dirty="0"/>
              <a:t>Uses maximum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result in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straggly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(long and thin) clusters due to </a:t>
            </a:r>
            <a:r>
              <a:rPr lang="en-US" i="1" dirty="0"/>
              <a:t>chaining effect</a:t>
            </a:r>
            <a:endParaRPr lang="en-US" dirty="0"/>
          </a:p>
          <a:p>
            <a:r>
              <a:rPr lang="en-US" dirty="0"/>
              <a:t>Complete link:</a:t>
            </a:r>
          </a:p>
          <a:p>
            <a:pPr lvl="1"/>
            <a:r>
              <a:rPr lang="en-US" dirty="0"/>
              <a:t>Use minimum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more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 smtClean="0"/>
              <a:t>tight</a:t>
            </a:r>
            <a:r>
              <a:rPr lang="ja-JP" altLang="en-US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spherical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360426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inherent challenge?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17684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d be the distance </a:t>
            </a:r>
            <a:r>
              <a:rPr lang="en-US" dirty="0" smtClean="0"/>
              <a:t>between documents</a:t>
            </a:r>
          </a:p>
          <a:p>
            <a:r>
              <a:rPr lang="en-US" dirty="0" smtClean="0"/>
              <a:t>Define the centroid of a cluster to be: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instances {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,…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dirty="0"/>
              <a:t>} as seeds.</a:t>
            </a:r>
          </a:p>
          <a:p>
            <a:r>
              <a:rPr lang="en-US" dirty="0"/>
              <a:t>Until </a:t>
            </a:r>
            <a:r>
              <a:rPr lang="en-US" dirty="0" smtClean="0"/>
              <a:t>clusters converge:</a:t>
            </a:r>
            <a:endParaRPr lang="en-US" dirty="0"/>
          </a:p>
          <a:p>
            <a:pPr lvl="1"/>
            <a:r>
              <a:rPr lang="en-US" dirty="0" smtClean="0"/>
              <a:t>Assign </a:t>
            </a:r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the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such that </a:t>
            </a:r>
            <a:r>
              <a:rPr lang="en-US" dirty="0" smtClean="0"/>
              <a:t>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) is minimal</a:t>
            </a:r>
          </a:p>
          <a:p>
            <a:pPr lvl="1"/>
            <a:r>
              <a:rPr lang="en-US" dirty="0"/>
              <a:t>Update the seeds to the centroid of each cluster</a:t>
            </a:r>
          </a:p>
          <a:p>
            <a:pPr lvl="1"/>
            <a:r>
              <a:rPr lang="en-US" dirty="0"/>
              <a:t>For each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sym typeface="Symbol" charset="0"/>
              </a:rPr>
              <a:t>(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Example</a:t>
            </a:r>
          </a:p>
        </p:txBody>
      </p: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MapReduce Implementation</a:t>
            </a:r>
            <a:endParaRPr lang="en-US" dirty="0"/>
          </a:p>
        </p:txBody>
      </p:sp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276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25780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 w/ IMC</a:t>
            </a:r>
            <a:endParaRPr lang="en-US" dirty="0"/>
          </a:p>
        </p:txBody>
      </p:sp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setup of iterative MapReduce algorithms</a:t>
            </a:r>
          </a:p>
          <a:p>
            <a:pPr lvl="1"/>
            <a:r>
              <a:rPr lang="en-US" dirty="0" smtClean="0"/>
              <a:t>Driver program sets up MapReduce job</a:t>
            </a:r>
          </a:p>
          <a:p>
            <a:pPr lvl="1"/>
            <a:r>
              <a:rPr lang="en-US" dirty="0" smtClean="0"/>
              <a:t>Waits for completion</a:t>
            </a:r>
          </a:p>
          <a:p>
            <a:pPr lvl="1"/>
            <a:r>
              <a:rPr lang="en-US" dirty="0" smtClean="0"/>
              <a:t>Checks for convergence</a:t>
            </a:r>
          </a:p>
          <a:p>
            <a:pPr lvl="1"/>
            <a:r>
              <a:rPr lang="en-US" dirty="0" smtClean="0"/>
              <a:t>Repeats if necessary</a:t>
            </a:r>
          </a:p>
          <a:p>
            <a:r>
              <a:rPr lang="en-US" dirty="0" smtClean="0"/>
              <a:t>Must be able keep cluster centroids in memory</a:t>
            </a:r>
          </a:p>
          <a:p>
            <a:pPr lvl="1"/>
            <a:r>
              <a:rPr lang="en-US" dirty="0" smtClean="0"/>
              <a:t>With large </a:t>
            </a:r>
            <a:r>
              <a:rPr lang="en-US" i="1" dirty="0" smtClean="0"/>
              <a:t>k</a:t>
            </a:r>
            <a:r>
              <a:rPr lang="en-US" dirty="0" smtClean="0"/>
              <a:t>, large feature spaces, potentially an issue</a:t>
            </a:r>
          </a:p>
          <a:p>
            <a:pPr lvl="1"/>
            <a:r>
              <a:rPr lang="en-US" dirty="0" smtClean="0"/>
              <a:t>Memory requirements of centroids grow over time!</a:t>
            </a:r>
          </a:p>
          <a:p>
            <a:r>
              <a:rPr lang="en-US" dirty="0" smtClean="0"/>
              <a:t>Variant: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medoids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w/ 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data as a mixture of Gaussians</a:t>
            </a:r>
          </a:p>
          <a:p>
            <a:r>
              <a:rPr lang="en-US" dirty="0" smtClean="0"/>
              <a:t>Given data, recover model parameters</a:t>
            </a:r>
            <a:endParaRPr lang="en-US" dirty="0"/>
          </a:p>
        </p:txBody>
      </p:sp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 (i.e., Normal):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random variable with such a distribution we write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Multivariate Gaussian: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vector-value random variable with such a distribution we write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7546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165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95800"/>
            <a:ext cx="67665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6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items into clusters</a:t>
            </a:r>
          </a:p>
          <a:p>
            <a:pPr lvl="1"/>
            <a:r>
              <a:rPr lang="en-US" dirty="0" smtClean="0"/>
              <a:t>High similarity (low distance) between objects in the same cluster</a:t>
            </a:r>
          </a:p>
          <a:p>
            <a:pPr lvl="1"/>
            <a:r>
              <a:rPr lang="en-US" dirty="0" smtClean="0"/>
              <a:t>Low similarity (high distance) between objects in different clusters</a:t>
            </a:r>
          </a:p>
          <a:p>
            <a:r>
              <a:rPr lang="en-US" dirty="0"/>
              <a:t>C</a:t>
            </a:r>
            <a:r>
              <a:rPr lang="en-US" dirty="0" smtClean="0"/>
              <a:t>luster labeling is a separate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</a:t>
            </a:r>
            <a:endParaRPr lang="en-US" dirty="0"/>
          </a:p>
        </p:txBody>
      </p:sp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466666" cy="5410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Gaussians</a:t>
            </a:r>
            <a:endParaRPr lang="en-US" dirty="0"/>
          </a:p>
        </p:txBody>
      </p:sp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</a:p>
          <a:p>
            <a:pPr lvl="1"/>
            <a:r>
              <a:rPr lang="en-US" dirty="0" smtClean="0"/>
              <a:t>Number of components:</a:t>
            </a:r>
          </a:p>
          <a:p>
            <a:pPr lvl="1"/>
            <a:r>
              <a:rPr lang="en-US" dirty="0" smtClean="0"/>
              <a:t>“Mixing” weight vector:</a:t>
            </a:r>
          </a:p>
          <a:p>
            <a:pPr lvl="1"/>
            <a:r>
              <a:rPr lang="en-US" dirty="0" smtClean="0"/>
              <a:t>For each Gaussian, mean and covariance matrix:</a:t>
            </a:r>
          </a:p>
          <a:p>
            <a:r>
              <a:rPr lang="en-US" dirty="0" smtClean="0"/>
              <a:t>Varying constraints on co-variance matrices</a:t>
            </a:r>
          </a:p>
          <a:p>
            <a:pPr lvl="1"/>
            <a:r>
              <a:rPr lang="en-US" dirty="0" smtClean="0"/>
              <a:t>Spherical vs. diagonal vs. full</a:t>
            </a:r>
          </a:p>
          <a:p>
            <a:pPr lvl="1"/>
            <a:r>
              <a:rPr lang="en-US" dirty="0" smtClean="0"/>
              <a:t>Tied vs. untied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400300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377440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87880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76400"/>
            <a:ext cx="23622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6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for Simple </a:t>
            </a:r>
            <a:r>
              <a:rPr lang="en-US" dirty="0" err="1" smtClean="0"/>
              <a:t>Univariate</a:t>
            </a:r>
            <a:r>
              <a:rPr lang="en-US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setup:</a:t>
            </a:r>
          </a:p>
          <a:p>
            <a:pPr lvl="1"/>
            <a:r>
              <a:rPr lang="en-US" dirty="0" smtClean="0"/>
              <a:t>Given number of components:</a:t>
            </a:r>
          </a:p>
          <a:p>
            <a:pPr lvl="1"/>
            <a:r>
              <a:rPr lang="en-US" dirty="0" smtClean="0"/>
              <a:t>Given points:</a:t>
            </a:r>
          </a:p>
          <a:p>
            <a:pPr lvl="1"/>
            <a:r>
              <a:rPr lang="en-US" dirty="0" smtClean="0"/>
              <a:t>Learn parameters:</a:t>
            </a:r>
          </a:p>
          <a:p>
            <a:r>
              <a:rPr lang="en-US" dirty="0" smtClean="0"/>
              <a:t>Model selection criterion: maximize likelihood of data</a:t>
            </a:r>
          </a:p>
          <a:p>
            <a:pPr lvl="1"/>
            <a:r>
              <a:rPr lang="en-US" dirty="0" smtClean="0"/>
              <a:t>Introduce indicator variables: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Likelihood of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3432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075688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0540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733800"/>
            <a:ext cx="38404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faced with this:</a:t>
            </a:r>
          </a:p>
          <a:p>
            <a:endParaRPr lang="en-US" dirty="0"/>
          </a:p>
          <a:p>
            <a:pPr lvl="1"/>
            <a:r>
              <a:rPr lang="en-US" dirty="0" smtClean="0"/>
              <a:t>It’d be a lot easier if we knew the </a:t>
            </a:r>
            <a:r>
              <a:rPr lang="en-US" i="1" dirty="0" smtClean="0"/>
              <a:t>z</a:t>
            </a:r>
            <a:r>
              <a:rPr lang="en-US" dirty="0" smtClean="0"/>
              <a:t>’s!</a:t>
            </a:r>
          </a:p>
          <a:p>
            <a:r>
              <a:rPr lang="en-US" dirty="0" smtClean="0"/>
              <a:t>Expectation Maximization</a:t>
            </a:r>
            <a:endParaRPr lang="en-US" dirty="0"/>
          </a:p>
          <a:p>
            <a:pPr lvl="1"/>
            <a:r>
              <a:rPr lang="en-US" dirty="0" smtClean="0"/>
              <a:t>Guess </a:t>
            </a:r>
            <a:r>
              <a:rPr lang="en-US" dirty="0"/>
              <a:t>the model parameters</a:t>
            </a:r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pPr lvl="1"/>
            <a:r>
              <a:rPr lang="en-US" dirty="0" smtClean="0"/>
              <a:t>Iterate until convergence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3540"/>
            <a:ext cx="348996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for </a:t>
            </a:r>
            <a:r>
              <a:rPr lang="en-US" dirty="0" err="1" smtClean="0"/>
              <a:t>Univariate</a:t>
            </a:r>
            <a:r>
              <a:rPr lang="en-US" dirty="0" smtClean="0"/>
              <a:t> GMMs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Initialize:</a:t>
            </a:r>
          </a:p>
          <a:p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5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6002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133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667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429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048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64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1291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495800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vs. GMMs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Difficult to implement in MapReduce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pPr lvl="1"/>
            <a:r>
              <a:rPr lang="en-US" dirty="0" smtClean="0"/>
              <a:t>Straightforward implementation in MapReduce</a:t>
            </a:r>
          </a:p>
          <a:p>
            <a:r>
              <a:rPr lang="en-US" dirty="0" smtClean="0"/>
              <a:t>Gaussian Mixture Models</a:t>
            </a:r>
          </a:p>
          <a:p>
            <a:pPr lvl="1"/>
            <a:r>
              <a:rPr lang="en-US" dirty="0" smtClean="0"/>
              <a:t>Implementation conceptually similar to </a:t>
            </a:r>
            <a:r>
              <a:rPr lang="en-US" i="1" dirty="0" smtClean="0"/>
              <a:t>k</a:t>
            </a:r>
            <a:r>
              <a:rPr lang="en-US" dirty="0" smtClean="0"/>
              <a:t>-means, more “bookkeeping”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04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analysis of large collections of objects</a:t>
            </a:r>
          </a:p>
          <a:p>
            <a:r>
              <a:rPr lang="en-US" dirty="0" smtClean="0"/>
              <a:t>Collection pre-processing for web search</a:t>
            </a:r>
          </a:p>
          <a:p>
            <a:r>
              <a:rPr lang="en-US" dirty="0" smtClean="0"/>
              <a:t>Image segmentation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Cluster hypothesis in information retrieval</a:t>
            </a:r>
          </a:p>
          <a:p>
            <a:r>
              <a:rPr lang="en-US" dirty="0"/>
              <a:t>Computational biology and bioinformatics</a:t>
            </a:r>
            <a:endParaRPr lang="en-US" dirty="0" smtClean="0"/>
          </a:p>
          <a:p>
            <a:r>
              <a:rPr lang="en-US" dirty="0" smtClean="0"/>
              <a:t>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98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generic problem of function induction given sample instances of input and output</a:t>
            </a:r>
          </a:p>
          <a:p>
            <a:pPr lvl="1"/>
            <a:r>
              <a:rPr lang="en-US" dirty="0" smtClean="0"/>
              <a:t>Classification: output draws from finite discrete labels</a:t>
            </a:r>
          </a:p>
          <a:p>
            <a:pPr lvl="1"/>
            <a:r>
              <a:rPr lang="en-US" dirty="0" smtClean="0"/>
              <a:t>Regression: output is a continuous value</a:t>
            </a:r>
          </a:p>
          <a:p>
            <a:r>
              <a:rPr lang="en-US" dirty="0" smtClean="0"/>
              <a:t>Focus here on supervised classification</a:t>
            </a:r>
          </a:p>
          <a:p>
            <a:pPr lvl="1"/>
            <a:r>
              <a:rPr lang="en-US" dirty="0" smtClean="0"/>
              <a:t>Suffices to illustrate large-scale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8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 detection</a:t>
            </a:r>
          </a:p>
          <a:p>
            <a:r>
              <a:rPr lang="en-US" dirty="0" smtClean="0"/>
              <a:t>Content (e.g., movie) classification</a:t>
            </a:r>
          </a:p>
          <a:p>
            <a:r>
              <a:rPr lang="en-US" dirty="0" smtClean="0"/>
              <a:t>POS tagging</a:t>
            </a:r>
          </a:p>
          <a:p>
            <a:r>
              <a:rPr lang="en-US" dirty="0" smtClean="0"/>
              <a:t>Friendship recommendation</a:t>
            </a:r>
          </a:p>
          <a:p>
            <a:r>
              <a:rPr lang="en-US" dirty="0" smtClean="0"/>
              <a:t>Document ranking</a:t>
            </a:r>
          </a:p>
          <a:p>
            <a:r>
              <a:rPr lang="en-US" dirty="0" smtClean="0"/>
              <a:t>Many,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Binary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output label to be </a:t>
            </a:r>
            <a:r>
              <a:rPr lang="en-US" i="1" dirty="0" smtClean="0"/>
              <a:t>binary</a:t>
            </a:r>
          </a:p>
          <a:p>
            <a:pPr lvl="1"/>
            <a:r>
              <a:rPr lang="en-US" dirty="0" smtClean="0"/>
              <a:t>Yes/No</a:t>
            </a:r>
          </a:p>
          <a:p>
            <a:pPr lvl="1"/>
            <a:r>
              <a:rPr lang="en-US" dirty="0" smtClean="0"/>
              <a:t>1/0</a:t>
            </a:r>
          </a:p>
          <a:p>
            <a:r>
              <a:rPr lang="en-US" dirty="0" smtClean="0"/>
              <a:t>Binary classifiers form a primitive building block for multi-class problems</a:t>
            </a:r>
          </a:p>
          <a:p>
            <a:pPr lvl="1"/>
            <a:r>
              <a:rPr lang="en-US" dirty="0" smtClean="0"/>
              <a:t>One vs. rest classifier ensembles</a:t>
            </a:r>
          </a:p>
          <a:p>
            <a:pPr lvl="1"/>
            <a:r>
              <a:rPr lang="en-US" dirty="0" smtClean="0"/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30782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Supervised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a big data problem?</a:t>
            </a:r>
          </a:p>
          <a:p>
            <a:pPr lvl="1"/>
            <a:r>
              <a:rPr lang="en-US" dirty="0" smtClean="0"/>
              <a:t>Isn’t gathering labels a serious bottleneck?</a:t>
            </a:r>
          </a:p>
          <a:p>
            <a:r>
              <a:rPr lang="en-US" dirty="0" smtClean="0"/>
              <a:t>Solution: user behavior logs</a:t>
            </a:r>
          </a:p>
          <a:p>
            <a:pPr lvl="1"/>
            <a:r>
              <a:rPr lang="en-US" dirty="0"/>
              <a:t>Learning to rank</a:t>
            </a:r>
          </a:p>
          <a:p>
            <a:pPr lvl="1"/>
            <a:r>
              <a:rPr lang="en-US" dirty="0" smtClean="0"/>
              <a:t>Computational advertising</a:t>
            </a:r>
          </a:p>
          <a:p>
            <a:pPr lvl="1"/>
            <a:r>
              <a:rPr lang="en-US" dirty="0" smtClean="0"/>
              <a:t>Link recommendation</a:t>
            </a:r>
          </a:p>
          <a:p>
            <a:r>
              <a:rPr lang="en-US" dirty="0" smtClean="0"/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316289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37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93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Compute gradient:</a:t>
            </a:r>
          </a:p>
          <a:p>
            <a:pPr lvl="1"/>
            <a:r>
              <a:rPr lang="en-US" dirty="0" smtClean="0"/>
              <a:t>“Points” to fastest increasing “direction”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So, at any point: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352800"/>
            <a:ext cx="422910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47260"/>
            <a:ext cx="18821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81600"/>
            <a:ext cx="1417320" cy="28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4171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524000"/>
            <a:ext cx="6096000" cy="762000"/>
            <a:chOff x="1295400" y="1524000"/>
            <a:chExt cx="6096000" cy="76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5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Iterative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at an arbitrary point, iteratively update:</a:t>
            </a:r>
          </a:p>
          <a:p>
            <a:endParaRPr lang="en-US" dirty="0"/>
          </a:p>
          <a:p>
            <a:r>
              <a:rPr lang="en-US" dirty="0" smtClean="0"/>
              <a:t>We have:</a:t>
            </a:r>
          </a:p>
          <a:p>
            <a:endParaRPr lang="en-US" dirty="0"/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Figuring out the step size</a:t>
            </a:r>
          </a:p>
          <a:p>
            <a:pPr lvl="1"/>
            <a:r>
              <a:rPr lang="en-US" dirty="0" smtClean="0"/>
              <a:t>Getting stuck in local minima</a:t>
            </a:r>
          </a:p>
          <a:p>
            <a:pPr lvl="1"/>
            <a:r>
              <a:rPr lang="en-US" dirty="0" smtClean="0"/>
              <a:t>Convergence rate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26136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03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20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31068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18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76600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Non-negativity:</a:t>
            </a:r>
          </a:p>
          <a:p>
            <a:pPr marL="457200" indent="-457200">
              <a:buFont typeface="+mj-lt"/>
              <a:buAutoNum type="arabicPeriod"/>
            </a:pPr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Identity: 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Symmetry:</a:t>
            </a:r>
          </a:p>
          <a:p>
            <a:pPr marL="457200" indent="-457200"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Triangle Inequality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681480"/>
            <a:ext cx="1686560" cy="3759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30500"/>
            <a:ext cx="3637280" cy="3759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10000"/>
            <a:ext cx="2509520" cy="37592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940300"/>
            <a:ext cx="393192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903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26670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1546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the math…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4572000" y="25908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421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1242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28956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196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2827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614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62200"/>
            <a:ext cx="561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dient_ascent_cont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95400"/>
            <a:ext cx="4171950" cy="4149090"/>
          </a:xfrm>
          <a:prstGeom prst="rect">
            <a:avLst/>
          </a:prstGeom>
        </p:spPr>
      </p:pic>
      <p:pic>
        <p:nvPicPr>
          <p:cNvPr id="4" name="Picture 3" descr="Gradient_ascent_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88745"/>
            <a:ext cx="4826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11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 “first order” optimization technique</a:t>
            </a:r>
          </a:p>
          <a:p>
            <a:pPr lvl="1"/>
            <a:r>
              <a:rPr lang="en-US" dirty="0" smtClean="0"/>
              <a:t>Often, slow convergence</a:t>
            </a:r>
          </a:p>
          <a:p>
            <a:pPr lvl="1"/>
            <a:r>
              <a:rPr lang="en-US" dirty="0" smtClean="0"/>
              <a:t>Conjugate techniques accelerate convergence</a:t>
            </a:r>
          </a:p>
          <a:p>
            <a:r>
              <a:rPr lang="en-US" dirty="0" smtClean="0"/>
              <a:t>Newton and quasi-Newton methods:</a:t>
            </a:r>
          </a:p>
          <a:p>
            <a:pPr lvl="1"/>
            <a:r>
              <a:rPr lang="en-US" dirty="0" smtClean="0"/>
              <a:t>Intuition: Taylor expansion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Hessian (square matrix of second order partial derivatives): impractical to fully compute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22320"/>
            <a:ext cx="51511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4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75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Interpretation: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99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80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82346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7378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048000"/>
            <a:ext cx="289560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0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the 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some algebra: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logistic function: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0680"/>
            <a:ext cx="2773680" cy="126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80460"/>
            <a:ext cx="1630680" cy="586740"/>
          </a:xfrm>
          <a:prstGeom prst="rect">
            <a:avLst/>
          </a:prstGeom>
        </p:spPr>
      </p:pic>
      <p:pic>
        <p:nvPicPr>
          <p:cNvPr id="7" name="Picture 6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3568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55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LR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Maximize the conditional likelihood: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Define the objective in terms of conditional log likelihood: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know                     so: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Substituting: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782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89560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112776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267200"/>
            <a:ext cx="6271260" cy="3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3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Classifier Update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derivative: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form for update rule: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Final update rule: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38400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49580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91200"/>
            <a:ext cx="6324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50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Different loss functions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521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</a:t>
            </a:r>
            <a:r>
              <a:rPr lang="en-US" dirty="0" err="1" smtClean="0"/>
              <a:t>Jaccard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two sets A, B</a:t>
            </a:r>
          </a:p>
          <a:p>
            <a:r>
              <a:rPr lang="en-US" dirty="0" err="1" smtClean="0"/>
              <a:t>Jaccard</a:t>
            </a:r>
            <a:r>
              <a:rPr lang="en-US" dirty="0" smtClean="0"/>
              <a:t> similarity: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2179320" cy="65532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276600"/>
            <a:ext cx="262128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1780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0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is bad at iterative algorithms</a:t>
            </a:r>
          </a:p>
          <a:p>
            <a:pPr lvl="1"/>
            <a:r>
              <a:rPr lang="en-US" dirty="0" smtClean="0"/>
              <a:t>High job startup costs</a:t>
            </a:r>
          </a:p>
          <a:p>
            <a:pPr lvl="1"/>
            <a:r>
              <a:rPr lang="en-US" dirty="0" smtClean="0"/>
              <a:t>Awkward to retain state across iterations</a:t>
            </a:r>
          </a:p>
          <a:p>
            <a:r>
              <a:rPr lang="en-US" dirty="0" smtClean="0"/>
              <a:t>High sensitivity to skew</a:t>
            </a:r>
          </a:p>
          <a:p>
            <a:pPr lvl="1"/>
            <a:r>
              <a:rPr lang="en-US" dirty="0" smtClean="0"/>
              <a:t>Iteration speed bounded by slowest task</a:t>
            </a:r>
          </a:p>
          <a:p>
            <a:r>
              <a:rPr lang="en-US" dirty="0" smtClean="0"/>
              <a:t>Potentially poor cluster utilization</a:t>
            </a:r>
          </a:p>
          <a:p>
            <a:pPr lvl="1"/>
            <a:r>
              <a:rPr lang="en-US" dirty="0" smtClean="0"/>
              <a:t>Must shuffle all data to a single reducer</a:t>
            </a:r>
          </a:p>
          <a:p>
            <a:r>
              <a:rPr lang="en-US" dirty="0" smtClean="0"/>
              <a:t>Some possible tradeoffs</a:t>
            </a:r>
          </a:p>
          <a:p>
            <a:pPr lvl="1"/>
            <a:r>
              <a:rPr lang="en-US" dirty="0" smtClean="0"/>
              <a:t>Number of iterations vs. complexity of computation per iteration</a:t>
            </a:r>
          </a:p>
          <a:p>
            <a:pPr lvl="1"/>
            <a:r>
              <a:rPr lang="en-US" dirty="0" smtClean="0"/>
              <a:t>E.g., L-BFGS: faster convergence, but more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9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875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658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6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3706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A variety of different techniques:</a:t>
            </a:r>
          </a:p>
          <a:p>
            <a:pPr lvl="1"/>
            <a:r>
              <a:rPr lang="en-US" dirty="0" smtClean="0"/>
              <a:t>Majority voting</a:t>
            </a:r>
          </a:p>
          <a:p>
            <a:pPr lvl="1"/>
            <a:r>
              <a:rPr lang="en-US" dirty="0" smtClean="0"/>
              <a:t>Simple weighted voting: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err="1" smtClean="0"/>
              <a:t>Embarassingly</a:t>
            </a:r>
            <a:r>
              <a:rPr lang="en-US" dirty="0" smtClean="0"/>
              <a:t> parallel!</a:t>
            </a:r>
          </a:p>
          <a:p>
            <a:r>
              <a:rPr lang="en-US" dirty="0" smtClean="0"/>
              <a:t>Contrast with bagging</a:t>
            </a:r>
          </a:p>
          <a:p>
            <a:r>
              <a:rPr lang="en-US" dirty="0" smtClean="0"/>
              <a:t>Contrast with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31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3716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764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2971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276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4495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800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019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324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764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76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324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905491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Norms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Euclidean distance (L</a:t>
            </a:r>
            <a:r>
              <a:rPr lang="en-US" baseline="-25000" dirty="0" smtClean="0"/>
              <a:t>2</a:t>
            </a:r>
            <a:r>
              <a:rPr lang="en-US" dirty="0" smtClean="0"/>
              <a:t>-norm)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Manhattan </a:t>
            </a:r>
            <a:r>
              <a:rPr lang="en-US" dirty="0"/>
              <a:t>distance (</a:t>
            </a:r>
            <a:r>
              <a:rPr lang="en-US" dirty="0" smtClean="0"/>
              <a:t>L</a:t>
            </a:r>
            <a:r>
              <a:rPr lang="en-US" baseline="-25000" dirty="0" smtClean="0"/>
              <a:t>1</a:t>
            </a:r>
            <a:r>
              <a:rPr lang="en-US" dirty="0" smtClean="0"/>
              <a:t>-</a:t>
            </a:r>
            <a:r>
              <a:rPr lang="en-US" dirty="0"/>
              <a:t>norm)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err="1" smtClean="0"/>
              <a:t>L</a:t>
            </a:r>
            <a:r>
              <a:rPr lang="en-US" baseline="-25000" dirty="0" err="1" smtClean="0"/>
              <a:t>r</a:t>
            </a:r>
            <a:r>
              <a:rPr lang="en-US" dirty="0" smtClean="0"/>
              <a:t>-norm</a:t>
            </a:r>
            <a:endParaRPr lang="en-US" dirty="0"/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960" y="2743200"/>
            <a:ext cx="3009900" cy="990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3960" y="4343400"/>
            <a:ext cx="2506980" cy="76200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3960" y="5562600"/>
            <a:ext cx="3291840" cy="90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666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Shuffling/resort training instances before learning</a:t>
            </a:r>
          </a:p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Mappers write model out as “side data”</a:t>
            </a:r>
          </a:p>
          <a:p>
            <a:pPr lvl="1"/>
            <a:r>
              <a:rPr lang="en-US" dirty="0" smtClean="0"/>
              <a:t>Mappers 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10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8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“recipe” for problem solving</a:t>
            </a:r>
          </a:p>
          <a:p>
            <a:pPr lvl="1"/>
            <a:r>
              <a:rPr lang="en-US" dirty="0" smtClean="0"/>
              <a:t>Simple technique</a:t>
            </a:r>
          </a:p>
          <a:p>
            <a:pPr lvl="1"/>
            <a:r>
              <a:rPr lang="en-US" dirty="0" smtClean="0"/>
              <a:t>Simple features</a:t>
            </a:r>
          </a:p>
          <a:p>
            <a:pPr lvl="1"/>
            <a:r>
              <a:rPr lang="en-US" dirty="0" smtClean="0"/>
              <a:t>Lots of data</a:t>
            </a:r>
          </a:p>
          <a:p>
            <a:r>
              <a:rPr lang="en-US" dirty="0" smtClean="0"/>
              <a:t>Usually works very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1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13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Distance: Cosine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Given:</a:t>
            </a:r>
          </a:p>
          <a:p>
            <a:endParaRPr lang="en-US" dirty="0"/>
          </a:p>
          <a:p>
            <a:r>
              <a:rPr lang="en-US" dirty="0" smtClean="0"/>
              <a:t>Idea: measure distance between the vectors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7880" y="1219200"/>
            <a:ext cx="210312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260" y="1546860"/>
            <a:ext cx="2034540" cy="2819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9200" y="2743200"/>
            <a:ext cx="1531620" cy="571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3886200"/>
            <a:ext cx="3924300" cy="73152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4823460"/>
            <a:ext cx="261366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2628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51680</TotalTime>
  <Words>2685</Words>
  <Application>Microsoft Macintosh PowerPoint</Application>
  <PresentationFormat>On-screen Show (4:3)</PresentationFormat>
  <Paragraphs>703</Paragraphs>
  <Slides>85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86" baseType="lpstr">
      <vt:lpstr>Default Design</vt:lpstr>
      <vt:lpstr>PowerPoint Presentation</vt:lpstr>
      <vt:lpstr>Today’s Agenda</vt:lpstr>
      <vt:lpstr>Clustering</vt:lpstr>
      <vt:lpstr>Problem Setup</vt:lpstr>
      <vt:lpstr>Applications</vt:lpstr>
      <vt:lpstr>Distance Metrics</vt:lpstr>
      <vt:lpstr>Distance: Jaccard</vt:lpstr>
      <vt:lpstr>Distance: Norms</vt:lpstr>
      <vt:lpstr>Distance: Cosine</vt:lpstr>
      <vt:lpstr>Distance: Hamming</vt:lpstr>
      <vt:lpstr>Representations: Text</vt:lpstr>
      <vt:lpstr>Representations: Beyond Text</vt:lpstr>
      <vt:lpstr>Minhash</vt:lpstr>
      <vt:lpstr>Near-Duplicate Detection of Webpages</vt:lpstr>
      <vt:lpstr>Minhash</vt:lpstr>
      <vt:lpstr>Preliminaries: Representation</vt:lpstr>
      <vt:lpstr>Preliminaries: Jaccard</vt:lpstr>
      <vt:lpstr>Minhash</vt:lpstr>
      <vt:lpstr>Minhash and Jaccard</vt:lpstr>
      <vt:lpstr>To Permute or Not to Permute?</vt:lpstr>
      <vt:lpstr>Extracting Similar Pairs (LSH)</vt:lpstr>
      <vt:lpstr>Two Minhash Signatures</vt:lpstr>
      <vt:lpstr>k Minhash Signatures</vt:lpstr>
      <vt:lpstr>n different k Minhash Signatures</vt:lpstr>
      <vt:lpstr>Practical Notes</vt:lpstr>
      <vt:lpstr>MapReduce Implementation</vt:lpstr>
      <vt:lpstr>General Clustering Approaches</vt:lpstr>
      <vt:lpstr>Hierarchical Agglomerative Clustering</vt:lpstr>
      <vt:lpstr>HAC in Action</vt:lpstr>
      <vt:lpstr>Cluster Merging</vt:lpstr>
      <vt:lpstr>Link Functions</vt:lpstr>
      <vt:lpstr>MapReduce Implementation</vt:lpstr>
      <vt:lpstr>K-Means Algorithm</vt:lpstr>
      <vt:lpstr>K-Means Clustering Example</vt:lpstr>
      <vt:lpstr>Basic MapReduce Implementation</vt:lpstr>
      <vt:lpstr>MapReduce Implementation w/ IMC</vt:lpstr>
      <vt:lpstr>Implementation Notes</vt:lpstr>
      <vt:lpstr>Clustering w/ Gaussian Mixture Models</vt:lpstr>
      <vt:lpstr>Gaussian Distributions</vt:lpstr>
      <vt:lpstr>Univariate Gaussian</vt:lpstr>
      <vt:lpstr>Multivariate Gaussians</vt:lpstr>
      <vt:lpstr>Gaussian Mixture Models</vt:lpstr>
      <vt:lpstr>Learning for Simple Univariate Case</vt:lpstr>
      <vt:lpstr>EM to the Rescue!</vt:lpstr>
      <vt:lpstr>PowerPoint Presentation</vt:lpstr>
      <vt:lpstr>EM for Univariate GMMs</vt:lpstr>
      <vt:lpstr>MapReduce Implementation</vt:lpstr>
      <vt:lpstr>K-Means vs. GMMs</vt:lpstr>
      <vt:lpstr>Summary</vt:lpstr>
      <vt:lpstr>Classification</vt:lpstr>
      <vt:lpstr>Supervised Machine Learning</vt:lpstr>
      <vt:lpstr>Applications</vt:lpstr>
      <vt:lpstr>Supervised Binary Classification</vt:lpstr>
      <vt:lpstr>Limits of Supervised Classification?</vt:lpstr>
      <vt:lpstr>The Task</vt:lpstr>
      <vt:lpstr>PowerPoint Presentation</vt:lpstr>
      <vt:lpstr>Gradient Descent: Preliminaries</vt:lpstr>
      <vt:lpstr>Gradient Descent: Iterative Update</vt:lpstr>
      <vt:lpstr>PowerPoint Presentation</vt:lpstr>
      <vt:lpstr>Intuition behind the math…</vt:lpstr>
      <vt:lpstr>PowerPoint Presentation</vt:lpstr>
      <vt:lpstr>PowerPoint Presentation</vt:lpstr>
      <vt:lpstr>Lots More Details…</vt:lpstr>
      <vt:lpstr>Logistic Regression</vt:lpstr>
      <vt:lpstr>Logistic Regression: Preliminaries</vt:lpstr>
      <vt:lpstr>Relation to the Logistic Function</vt:lpstr>
      <vt:lpstr>Training an LR Classifier</vt:lpstr>
      <vt:lpstr>LR Classifier Update Rule</vt:lpstr>
      <vt:lpstr>Lots more details…</vt:lpstr>
      <vt:lpstr>MapReduce Implementation</vt:lpstr>
      <vt:lpstr>Shortcomings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Implementation: Details</vt:lpstr>
      <vt:lpstr>Sentiment Analysis Case Study</vt:lpstr>
      <vt:lpstr>PowerPoint Presentation</vt:lpstr>
      <vt:lpstr>Takeaway Lesson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10184</cp:revision>
  <dcterms:created xsi:type="dcterms:W3CDTF">2012-08-31T06:36:49Z</dcterms:created>
  <dcterms:modified xsi:type="dcterms:W3CDTF">2015-03-09T19:54:29Z</dcterms:modified>
</cp:coreProperties>
</file>